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  <p:sldMasterId id="2147483701" r:id="rId5"/>
  </p:sldMasterIdLst>
  <p:notesMasterIdLst>
    <p:notesMasterId r:id="rId22"/>
  </p:notesMasterIdLst>
  <p:handoutMasterIdLst>
    <p:handoutMasterId r:id="rId23"/>
  </p:handoutMasterIdLst>
  <p:sldIdLst>
    <p:sldId id="296" r:id="rId6"/>
    <p:sldId id="256" r:id="rId7"/>
    <p:sldId id="406" r:id="rId8"/>
    <p:sldId id="412" r:id="rId9"/>
    <p:sldId id="413" r:id="rId10"/>
    <p:sldId id="414" r:id="rId11"/>
    <p:sldId id="415" r:id="rId12"/>
    <p:sldId id="416" r:id="rId13"/>
    <p:sldId id="417" r:id="rId14"/>
    <p:sldId id="419" r:id="rId15"/>
    <p:sldId id="420" r:id="rId16"/>
    <p:sldId id="421" r:id="rId17"/>
    <p:sldId id="423" r:id="rId18"/>
    <p:sldId id="422" r:id="rId19"/>
    <p:sldId id="424" r:id="rId20"/>
    <p:sldId id="418" r:id="rId21"/>
  </p:sldIdLst>
  <p:sldSz cx="9144000" cy="6858000" type="screen4x3"/>
  <p:notesSz cx="6805613" cy="9939338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55"/>
    <a:srgbClr val="375EBE"/>
    <a:srgbClr val="BE494D"/>
    <a:srgbClr val="E9E6DF"/>
    <a:srgbClr val="FFD14E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800" y="96"/>
      </p:cViewPr>
      <p:guideLst>
        <p:guide orient="horz" pos="33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4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45C065-7973-41A8-A2CC-441A8BA3384C}" type="datetime1">
              <a:rPr lang="en-GB" smtClean="0"/>
              <a:t>02/09/2025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7A586-3225-45EC-B90F-43F9676D14C2}" type="datetime1">
              <a:rPr lang="en-GB" smtClean="0"/>
              <a:pPr/>
              <a:t>02/09/2025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62477-98FB-86F6-9017-C0FB79A3F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B497AE-4E78-3F6A-6D55-037BE9505E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B8BC2-DED0-68DA-EDD0-401B91694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0BFAF-C33F-A3B8-9DB3-23C962B456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80765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E6BF5-31A6-3B12-445B-9E14DD9C3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9C52AC-0B73-535C-7C9E-34C0019A1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1B42B-FBEF-18BC-8C4B-F99E2824E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FB8F3-6EB4-CEFA-0E7F-CB95A89DA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91502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A96B8-2C3A-BA6B-9713-7A1D0C6E8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666235-BFFA-435F-1142-0180FEA330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EB785B-CAF2-4A0C-5EE1-89CC93F88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313B8-5DFA-FAFE-2D2B-CFB889D4E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8300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029BB-381A-0F04-D871-E094D7E14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69E153-20E9-05F3-3689-A5425C5CE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BB38B6-5CC8-14C7-5527-68C9B7E07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4E7B0-317A-D078-EF09-752F463752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414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C007F-4CF5-A212-9A7E-C87199686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DCEBE-0B9B-7D49-91DD-871D96EAE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962FA-BB31-EBAF-644C-4931CA9096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1E7DC-580B-612D-E5BD-E84557228E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57857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38F72-2282-8591-6066-D75865B4D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9AE027-D902-1C97-B6F2-3BC68EB4D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BE5159-5E9D-595E-7963-31CB1CEE6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B27C3-AA9D-208C-6FB1-CD9F8B6FE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89255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E4DF7-18F2-EE7D-D8CC-777A6471B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3007A7-2C15-F920-6700-8D0EE5ACF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626B8F-174C-7FAB-DB65-2B609B111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28783-94F5-1F87-9574-FFF0FD175C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73546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C20E0-77D6-3D1B-5A70-75485DA6C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8DBA67-B87F-5698-FC8D-F6844C846B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5FF7B-53F7-62D9-6D66-1FDB2112D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8E691-E3E2-B346-A751-C508A52C53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04180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82DEE-0B4B-471C-6E5C-F17DF58A8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8F9312-B1F0-76DA-D902-A24D52E10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E540CE-0FF5-260E-E154-8682B0DB8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24A0C-2999-54D4-876C-276FF7CA27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39390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9F294-0F7A-908B-5FB7-51F02A2B2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65745A-679B-6364-0366-2317154093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491A56-4BF9-6712-F153-8D00CB80F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38736-E822-24AF-CEBC-150A6ECAB8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85043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0299-6EF1-CB2F-2186-01C1DD9C7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B5D9D9-D3DB-FDE3-8159-40C29421C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00C53-880B-8B85-9B27-6AB2FCE03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4D9E6-2124-CE9C-1739-66476CF98D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44578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12031" y="4434840"/>
            <a:ext cx="3706328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2031" y="5586890"/>
            <a:ext cx="3706328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1"/>
            <a:ext cx="7116234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856" y="2358007"/>
            <a:ext cx="18288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0469" y="2531837"/>
            <a:ext cx="1643063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9206" y="2421056"/>
            <a:ext cx="1743075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47892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106636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665381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7274" y="4824189"/>
            <a:ext cx="2343070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47274" y="5280764"/>
            <a:ext cx="2343070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94696" y="4824189"/>
            <a:ext cx="235460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94696" y="5280764"/>
            <a:ext cx="235460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53658" y="4824189"/>
            <a:ext cx="2343070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5953658" y="5280764"/>
            <a:ext cx="2343070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0275" y="892178"/>
            <a:ext cx="6316266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200275" y="2776936"/>
            <a:ext cx="294322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834607"/>
            <a:ext cx="294322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557630" y="2776936"/>
            <a:ext cx="295772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834607"/>
            <a:ext cx="295772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19339" y="0"/>
            <a:ext cx="3276023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4081416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0127" y="1152772"/>
            <a:ext cx="4073978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246951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279894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3569311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389873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466910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99853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5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1562" y="1361938"/>
            <a:ext cx="5074444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8650" y="2286002"/>
            <a:ext cx="4570703" cy="3542143"/>
          </a:xfrm>
        </p:spPr>
        <p:txBody>
          <a:bodyPr rtlCol="0"/>
          <a:lstStyle/>
          <a:p>
            <a:pPr rtl="0"/>
            <a:r>
              <a:rPr lang="en-GB" noProof="0"/>
              <a:t>Click icon to add chart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93594" y="2284624"/>
            <a:ext cx="2360499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93594" y="2779714"/>
            <a:ext cx="2361010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9143999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180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5799" y="3354712"/>
            <a:ext cx="54864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744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06541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5635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4729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823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291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2011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61105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0199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9293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3838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74814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5800" y="4292468"/>
            <a:ext cx="54864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477436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068202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658967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49732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40497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31263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22028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12793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203558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794324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385089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975854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7230" y="4034785"/>
            <a:ext cx="774954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180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628650" y="2139084"/>
            <a:ext cx="7886700" cy="3695338"/>
          </a:xfrm>
        </p:spPr>
        <p:txBody>
          <a:bodyPr rtlCol="0"/>
          <a:lstStyle/>
          <a:p>
            <a:pPr rtl="0"/>
            <a:r>
              <a:rPr lang="en-GB" noProof="0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19431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528638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5386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3669" y="5084525"/>
            <a:ext cx="164746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115386" y="5464115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77686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780706" y="5099207"/>
            <a:ext cx="160878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877685" y="5478797"/>
            <a:ext cx="1391962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45684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en-GB" noProof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648704" y="5099207"/>
            <a:ext cx="159973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745683" y="5478797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60594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63614" y="5084525"/>
            <a:ext cx="1599738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560593" y="5464115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5500687" y="0"/>
            <a:ext cx="3643313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15362" y="1"/>
            <a:ext cx="528638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70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07882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25126" y="3654379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042590" y="3782040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69703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886947" y="3669061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804411" y="3796722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37701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GB" noProof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754945" y="3669061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663472" y="3796722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52611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569855" y="3654379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475824" y="3782040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407882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125126" y="5513215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042590" y="5640876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169703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886947" y="5527897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804411" y="5655558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7701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GB" noProof="0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4754945" y="5527897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4672409" y="5655558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852611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69855" y="5513215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475824" y="5640876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4"/>
            <a:ext cx="154305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6750" y="5180889"/>
            <a:ext cx="8572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1"/>
            <a:ext cx="928688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1"/>
            <a:ext cx="2843213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06585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650" y="3788814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50" y="4464811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5120723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858543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671999" y="3788814"/>
            <a:ext cx="1756654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71999" y="4464811"/>
            <a:ext cx="1756654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671999" y="5120723"/>
            <a:ext cx="1756654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893283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23957" y="3788814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723957" y="4464811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23957" y="5120723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945241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767305" y="3788458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767305" y="4464455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767305" y="5120367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7656" y="1671639"/>
            <a:ext cx="3833813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07656" y="3682546"/>
            <a:ext cx="3833813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1"/>
            <a:ext cx="3571875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1978819" y="1"/>
            <a:ext cx="1593057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5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116612" y="0"/>
            <a:ext cx="50273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125" y="1020446"/>
            <a:ext cx="2378869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2924176"/>
            <a:ext cx="2378869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0125" y="6356351"/>
            <a:ext cx="73886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02414" y="6356350"/>
            <a:ext cx="186213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2229" y="6356351"/>
            <a:ext cx="740664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1615737"/>
            <a:ext cx="3134678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3238104"/>
            <a:ext cx="3134678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382704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0401" y="6356351"/>
            <a:ext cx="133077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59791" y="6356351"/>
            <a:ext cx="199616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4572" y="6356351"/>
            <a:ext cx="133077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700" y="0"/>
            <a:ext cx="917337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871132"/>
            <a:ext cx="5111752" cy="1515533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3657597"/>
            <a:ext cx="5111752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5037663"/>
            <a:ext cx="673100" cy="279400"/>
          </a:xfrm>
        </p:spPr>
        <p:txBody>
          <a:bodyPr/>
          <a:lstStyle/>
          <a:p>
            <a:fld id="{EBE86B05-EEAF-4A45-AB34-55E22AF7FAFF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5037663"/>
            <a:ext cx="3910976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5037663"/>
            <a:ext cx="413375" cy="279400"/>
          </a:xfrm>
        </p:spPr>
        <p:txBody>
          <a:bodyPr/>
          <a:lstStyle/>
          <a:p>
            <a:fld id="{B855E374-2BBD-4196-9CD8-BDC70EB7424D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7448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2421466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6B05-EEAF-4A45-AB34-55E22AF7FAFF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E374-2BBD-4196-9CD8-BDC70EB742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82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752606"/>
            <a:ext cx="6119016" cy="1822514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3846052"/>
            <a:ext cx="6119018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6B05-EEAF-4A45-AB34-55E22AF7FAFF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E374-2BBD-4196-9CD8-BDC70EB7424D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3710585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5387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2421466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2560320"/>
            <a:ext cx="3538728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2560320"/>
            <a:ext cx="3538728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6B05-EEAF-4A45-AB34-55E22AF7FAFF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E374-2BBD-4196-9CD8-BDC70EB742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580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2658533"/>
            <a:ext cx="3538728" cy="576262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3243263"/>
            <a:ext cx="3538728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2658533"/>
            <a:ext cx="3538728" cy="576262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3243263"/>
            <a:ext cx="3538728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6B05-EEAF-4A45-AB34-55E22AF7FAFF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E374-2BBD-4196-9CD8-BDC70EB7424D}" type="slidenum">
              <a:rPr lang="en-GB" smtClean="0"/>
              <a:t>‹#›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2421466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9055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6B05-EEAF-4A45-AB34-55E22AF7FAFF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E374-2BBD-4196-9CD8-BDC70EB7424D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2421466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7939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6B05-EEAF-4A45-AB34-55E22AF7FAFF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E374-2BBD-4196-9CD8-BDC70EB742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8423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388534"/>
            <a:ext cx="2788841" cy="13716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982132"/>
            <a:ext cx="4102100" cy="4893735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3031065"/>
            <a:ext cx="2788841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6B05-EEAF-4A45-AB34-55E22AF7FAFF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E374-2BBD-4196-9CD8-BDC70EB7424D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912533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5928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883832"/>
            <a:ext cx="4681362" cy="13716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1041400"/>
            <a:ext cx="2297510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3255432"/>
            <a:ext cx="4681362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6B05-EEAF-4A45-AB34-55E22AF7FAFF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E374-2BBD-4196-9CD8-BDC70EB742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985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5413" y="0"/>
            <a:ext cx="7558587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sz="180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509419"/>
            <a:ext cx="3061607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239" y="1481138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781" y="2557463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600" y="3633788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8750" y="4710114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1152" y="1594478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22" y="2673328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82703" y="3755394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31460" y="4824430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265137" y="5023933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19938" y="3948451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80090" y="2872686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39698" y="1796083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1459" y="6356351"/>
            <a:ext cx="1356534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8156" y="6356351"/>
            <a:ext cx="407194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4815415"/>
            <a:ext cx="7207250" cy="566738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1041400"/>
            <a:ext cx="7579479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5382153"/>
            <a:ext cx="7207250" cy="493712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6B05-EEAF-4A45-AB34-55E22AF7FAFF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E374-2BBD-4196-9CD8-BDC70EB742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3131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982132"/>
            <a:ext cx="7194549" cy="2954868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4343400"/>
            <a:ext cx="7194549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6B05-EEAF-4A45-AB34-55E22AF7FAFF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E374-2BBD-4196-9CD8-BDC70EB7424D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41401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4098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982132"/>
            <a:ext cx="6972299" cy="2370668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3352800"/>
            <a:ext cx="66294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4343400"/>
            <a:ext cx="7207250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6B05-EEAF-4A45-AB34-55E22AF7FAFF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E374-2BBD-4196-9CD8-BDC70EB7424D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646510" y="879961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82787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41401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2035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3308581"/>
            <a:ext cx="7207251" cy="14688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4777381"/>
            <a:ext cx="720725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6B05-EEAF-4A45-AB34-55E22AF7FAFF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E374-2BBD-4196-9CD8-BDC70EB742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3643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982132"/>
            <a:ext cx="6972299" cy="2243668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971551" y="3639312"/>
            <a:ext cx="7207251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4529667"/>
            <a:ext cx="7207251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6B05-EEAF-4A45-AB34-55E22AF7FAFF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E374-2BBD-4196-9CD8-BDC70EB7424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46510" y="879961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2599261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34290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5756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982132"/>
            <a:ext cx="7207250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971551" y="3630168"/>
            <a:ext cx="7207251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4470400"/>
            <a:ext cx="7207253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6B05-EEAF-4A45-AB34-55E22AF7FAFF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E374-2BBD-4196-9CD8-BDC70EB7424D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4290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929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6B05-EEAF-4A45-AB34-55E22AF7FAFF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E374-2BBD-4196-9CD8-BDC70EB7424D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2421466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4652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982132"/>
            <a:ext cx="1418171" cy="489373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982132"/>
            <a:ext cx="5574769" cy="4893734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6B05-EEAF-4A45-AB34-55E22AF7FAFF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E374-2BBD-4196-9CD8-BDC70EB7424D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069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4425" y="2563124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4248" y="3070348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4753" y="2563124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4857" y="3070348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4425" y="4319432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4809" y="4826656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04473" y="4319432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04857" y="4826656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516291" y="1"/>
            <a:ext cx="2627709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90708" y="0"/>
            <a:ext cx="1853293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1570" y="4156406"/>
            <a:ext cx="235458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153063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186006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2630432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295985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373022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05965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0080" y="4830025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39761" y="5159449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4439760" y="6356351"/>
            <a:ext cx="71063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1466" y="6356351"/>
            <a:ext cx="24329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025493" y="6356351"/>
            <a:ext cx="4898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3522" y="-1"/>
            <a:ext cx="3672551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556" y="1671639"/>
            <a:ext cx="3833813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1556" y="3660774"/>
            <a:ext cx="3833813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6822282" y="1497012"/>
            <a:ext cx="23217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5214937" y="-25401"/>
            <a:ext cx="2843213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8348" y="6356351"/>
            <a:ext cx="130730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3512" y="2571236"/>
            <a:ext cx="3134678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4407694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18623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0127" y="1152772"/>
            <a:ext cx="4073978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1657350" y="0"/>
            <a:ext cx="18288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246951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279894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3569311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389873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466910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99853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4439760" y="6356351"/>
            <a:ext cx="71063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1466" y="6356351"/>
            <a:ext cx="24329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025493" y="6356351"/>
            <a:ext cx="4898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2329" y="2776936"/>
            <a:ext cx="2161856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329" y="3834607"/>
            <a:ext cx="2161856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85749" y="2776936"/>
            <a:ext cx="2172503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85749" y="3834607"/>
            <a:ext cx="2172503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28688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678782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49816" y="2776936"/>
            <a:ext cx="2161856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49816" y="3834607"/>
            <a:ext cx="2161856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image" Target="../media/image28.png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02" y="0"/>
            <a:ext cx="917247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982133"/>
            <a:ext cx="7200897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556932"/>
            <a:ext cx="7200897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5969000"/>
            <a:ext cx="120015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BE86B05-EEAF-4A45-AB34-55E22AF7FAFF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5969000"/>
            <a:ext cx="5479425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5969000"/>
            <a:ext cx="40702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855E374-2BBD-4196-9CD8-BDC70EB742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35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hyperlink" Target="https://pixabay.com/fr/la-r%C3%A9cursivit%C3%A9-ic%C3%B4ne-it%C3%A9ration-ic%C3%B4ne-2865934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C21C1-B79D-AD03-4EAE-D2542FF33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CA64-873A-D0FF-B9BC-047C4A17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intentions and success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9065B-2239-5666-C525-8AC7E30D1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0275" y="2221352"/>
            <a:ext cx="2943225" cy="823912"/>
          </a:xfrm>
        </p:spPr>
        <p:txBody>
          <a:bodyPr anchor="ctr"/>
          <a:lstStyle/>
          <a:p>
            <a:r>
              <a:rPr lang="en-GB" sz="2400" dirty="0"/>
              <a:t>I am learning…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F8EBB-712D-FA69-3F85-6C3C4D916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279023"/>
            <a:ext cx="2943225" cy="28028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About the design stage of software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 to use design techniques to design a program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2F969-28CF-3476-B018-2C7279196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7630" y="2217741"/>
            <a:ext cx="2957720" cy="823912"/>
          </a:xfrm>
        </p:spPr>
        <p:txBody>
          <a:bodyPr anchor="ctr"/>
          <a:lstStyle/>
          <a:p>
            <a:r>
              <a:rPr lang="en-GB" sz="2400" dirty="0"/>
              <a:t>I can…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59522-523D-64B6-2A66-6AD09301A8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279023"/>
            <a:ext cx="2957720" cy="344245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Describe the design phase and the aspects of software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Design a program using National 5 techniques</a:t>
            </a:r>
          </a:p>
        </p:txBody>
      </p:sp>
    </p:spTree>
    <p:extLst>
      <p:ext uri="{BB962C8B-B14F-4D97-AF65-F5344CB8AC3E}">
        <p14:creationId xmlns:p14="http://schemas.microsoft.com/office/powerpoint/2010/main" val="1017054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DAE9E-9362-8305-BD7A-2E0578857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80C46-A626-5F2B-BCE9-F9EAB1E55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Structure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8A6B-E50C-56B6-69AF-8CFDDE6F6F62}"/>
              </a:ext>
            </a:extLst>
          </p:cNvPr>
          <p:cNvSpPr txBox="1"/>
          <p:nvPr/>
        </p:nvSpPr>
        <p:spPr>
          <a:xfrm>
            <a:off x="1357632" y="1843950"/>
            <a:ext cx="6428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31F20"/>
                </a:solidFill>
                <a:latin typeface="ReithSans"/>
              </a:rPr>
              <a:t>Structure diagrams are a visual design technique used to show the steps needed to solve a problem.</a:t>
            </a:r>
          </a:p>
          <a:p>
            <a:endParaRPr lang="en-GB" dirty="0">
              <a:solidFill>
                <a:srgbClr val="231F20"/>
              </a:solidFill>
              <a:latin typeface="ReithSans"/>
            </a:endParaRPr>
          </a:p>
          <a:p>
            <a:r>
              <a:rPr lang="en-GB" dirty="0">
                <a:solidFill>
                  <a:srgbClr val="231F20"/>
                </a:solidFill>
                <a:latin typeface="ReithSans"/>
              </a:rPr>
              <a:t>When reading a structure diagram </a:t>
            </a:r>
            <a:r>
              <a:rPr lang="en-GB" b="1" dirty="0">
                <a:solidFill>
                  <a:srgbClr val="231F20"/>
                </a:solidFill>
                <a:latin typeface="ReithSans"/>
              </a:rPr>
              <a:t>start at the top </a:t>
            </a:r>
            <a:r>
              <a:rPr lang="en-GB" dirty="0">
                <a:solidFill>
                  <a:srgbClr val="231F20"/>
                </a:solidFill>
                <a:latin typeface="ReithSans"/>
              </a:rPr>
              <a:t>and work towards the bottom.</a:t>
            </a:r>
          </a:p>
          <a:p>
            <a:endParaRPr lang="en-GB" dirty="0">
              <a:solidFill>
                <a:srgbClr val="231F20"/>
              </a:solidFill>
              <a:latin typeface="ReithSans"/>
            </a:endParaRPr>
          </a:p>
          <a:p>
            <a:r>
              <a:rPr lang="en-GB" dirty="0">
                <a:solidFill>
                  <a:srgbClr val="231F20"/>
                </a:solidFill>
                <a:latin typeface="ReithSans"/>
              </a:rPr>
              <a:t>If a level contains more than one branch, read from </a:t>
            </a:r>
            <a:r>
              <a:rPr lang="en-GB" b="1" dirty="0">
                <a:solidFill>
                  <a:srgbClr val="231F20"/>
                </a:solidFill>
                <a:latin typeface="ReithSans"/>
              </a:rPr>
              <a:t>left to right </a:t>
            </a:r>
            <a:r>
              <a:rPr lang="en-GB" dirty="0">
                <a:solidFill>
                  <a:srgbClr val="231F20"/>
                </a:solidFill>
                <a:latin typeface="ReithSans"/>
              </a:rPr>
              <a:t>before moving to the next level.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E81D73B-D1FA-94A6-38B0-0EB595C65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505" y="4255129"/>
            <a:ext cx="4116989" cy="244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750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BEE2A-B156-BF53-C4C1-30CF9B90F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F65D3-A3E3-3CDC-4665-C8A8F9273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Structure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AD83B-51DF-5D72-6CC5-B03526E0768F}"/>
              </a:ext>
            </a:extLst>
          </p:cNvPr>
          <p:cNvSpPr txBox="1"/>
          <p:nvPr/>
        </p:nvSpPr>
        <p:spPr>
          <a:xfrm>
            <a:off x="1357632" y="1843950"/>
            <a:ext cx="64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31F20"/>
                </a:solidFill>
                <a:latin typeface="ReithSans"/>
              </a:rPr>
              <a:t>The following symbols are used in structure diagrams: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F5729-0A7B-75E6-2C81-0E01BA9F49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63"/>
          <a:stretch>
            <a:fillRect/>
          </a:stretch>
        </p:blipFill>
        <p:spPr>
          <a:xfrm>
            <a:off x="1300162" y="2308632"/>
            <a:ext cx="6543676" cy="434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6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92A2A-59FE-A98E-4BF5-DD58FEB8B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1D8A2-575C-DF94-B926-367018412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Basic Worked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9A9A6D-A84F-1A1C-0757-35E74FE23C30}"/>
              </a:ext>
            </a:extLst>
          </p:cNvPr>
          <p:cNvSpPr txBox="1"/>
          <p:nvPr/>
        </p:nvSpPr>
        <p:spPr>
          <a:xfrm>
            <a:off x="1357632" y="1843950"/>
            <a:ext cx="6428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program which asks the user for a temperature in Celsius, converts it to Fahrenheit, and displays the converted temperature to the user.</a:t>
            </a:r>
            <a:endParaRPr lang="en-GB" dirty="0"/>
          </a:p>
        </p:txBody>
      </p:sp>
      <p:sp>
        <p:nvSpPr>
          <p:cNvPr id="4" name="Flowchart: Predefined Process 3">
            <a:extLst>
              <a:ext uri="{FF2B5EF4-FFF2-40B4-BE49-F238E27FC236}">
                <a16:creationId xmlns:a16="http://schemas.microsoft.com/office/drawing/2014/main" id="{3E2996B9-809B-0B31-DF28-AF2C8CA9040F}"/>
              </a:ext>
            </a:extLst>
          </p:cNvPr>
          <p:cNvSpPr/>
          <p:nvPr/>
        </p:nvSpPr>
        <p:spPr>
          <a:xfrm>
            <a:off x="3236614" y="3191347"/>
            <a:ext cx="1928891" cy="796705"/>
          </a:xfrm>
          <a:prstGeom prst="flowChartPredefined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Temperature Converter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39467B91-4F35-76D1-F873-4CA8B3405CEF}"/>
              </a:ext>
            </a:extLst>
          </p:cNvPr>
          <p:cNvSpPr/>
          <p:nvPr/>
        </p:nvSpPr>
        <p:spPr>
          <a:xfrm>
            <a:off x="1866776" y="4412117"/>
            <a:ext cx="1431957" cy="79670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Get temperature in Celsius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D43F51A2-1E07-89C6-B9CD-5EF43FF87AC8}"/>
              </a:ext>
            </a:extLst>
          </p:cNvPr>
          <p:cNvSpPr/>
          <p:nvPr/>
        </p:nvSpPr>
        <p:spPr>
          <a:xfrm>
            <a:off x="3502182" y="4412119"/>
            <a:ext cx="1431957" cy="79670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Convert Celsius to Fahrenheit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C455759B-D1A2-8FFA-ED0A-A62339777627}"/>
              </a:ext>
            </a:extLst>
          </p:cNvPr>
          <p:cNvSpPr/>
          <p:nvPr/>
        </p:nvSpPr>
        <p:spPr>
          <a:xfrm>
            <a:off x="5146643" y="4412117"/>
            <a:ext cx="1431957" cy="79670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Display temperature in Fahrenheit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8A0DC2-A507-6285-0727-6AAC97DE1496}"/>
              </a:ext>
            </a:extLst>
          </p:cNvPr>
          <p:cNvCxnSpPr>
            <a:cxnSpLocks/>
          </p:cNvCxnSpPr>
          <p:nvPr/>
        </p:nvCxnSpPr>
        <p:spPr>
          <a:xfrm flipH="1">
            <a:off x="2582754" y="4182701"/>
            <a:ext cx="32158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F3EE70-CDE3-A5B0-0BC5-F5E000872061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2578227" y="4182701"/>
            <a:ext cx="4528" cy="229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54AEB4-D71C-E7ED-FE5F-1D575F414E11}"/>
              </a:ext>
            </a:extLst>
          </p:cNvPr>
          <p:cNvCxnSpPr>
            <a:cxnSpLocks/>
          </p:cNvCxnSpPr>
          <p:nvPr/>
        </p:nvCxnSpPr>
        <p:spPr>
          <a:xfrm flipV="1">
            <a:off x="4195111" y="4182701"/>
            <a:ext cx="5948" cy="229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1D77768-06BA-6112-5E85-C7039B025889}"/>
              </a:ext>
            </a:extLst>
          </p:cNvPr>
          <p:cNvCxnSpPr>
            <a:cxnSpLocks/>
          </p:cNvCxnSpPr>
          <p:nvPr/>
        </p:nvCxnSpPr>
        <p:spPr>
          <a:xfrm flipH="1" flipV="1">
            <a:off x="5789701" y="4182701"/>
            <a:ext cx="8883" cy="229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676FAA-D16F-592E-55BF-F7B3BB674AF9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201059" y="3988052"/>
            <a:ext cx="1" cy="194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E7710-47A2-3DFA-F05C-F963EAC7D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B298-A98E-3F16-BBC7-1A972E7F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Worked Example with Condition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305DA-2276-24E9-9278-3CFF04AB5270}"/>
              </a:ext>
            </a:extLst>
          </p:cNvPr>
          <p:cNvSpPr txBox="1"/>
          <p:nvPr/>
        </p:nvSpPr>
        <p:spPr>
          <a:xfrm>
            <a:off x="1357632" y="1843950"/>
            <a:ext cx="6428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program for an English teacher to enter the last 3 essay scores for a pupil and then display the average.</a:t>
            </a:r>
          </a:p>
          <a:p>
            <a:endParaRPr lang="en-US" dirty="0"/>
          </a:p>
          <a:p>
            <a:r>
              <a:rPr lang="en-US" dirty="0"/>
              <a:t>If the average is over 40, then student will achieve a pass for this work. </a:t>
            </a:r>
            <a:endParaRPr lang="en-GB" dirty="0"/>
          </a:p>
        </p:txBody>
      </p:sp>
      <p:sp>
        <p:nvSpPr>
          <p:cNvPr id="4" name="Flowchart: Predefined Process 3">
            <a:extLst>
              <a:ext uri="{FF2B5EF4-FFF2-40B4-BE49-F238E27FC236}">
                <a16:creationId xmlns:a16="http://schemas.microsoft.com/office/drawing/2014/main" id="{B70E6A5B-3D19-B029-3455-4983C90A2B2B}"/>
              </a:ext>
            </a:extLst>
          </p:cNvPr>
          <p:cNvSpPr/>
          <p:nvPr/>
        </p:nvSpPr>
        <p:spPr>
          <a:xfrm>
            <a:off x="3236614" y="3191347"/>
            <a:ext cx="1928891" cy="796705"/>
          </a:xfrm>
          <a:prstGeom prst="flowChartPredefined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Essay Marking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1BBC18B8-41AA-B298-202A-7783C9F31957}"/>
              </a:ext>
            </a:extLst>
          </p:cNvPr>
          <p:cNvSpPr/>
          <p:nvPr/>
        </p:nvSpPr>
        <p:spPr>
          <a:xfrm>
            <a:off x="617397" y="4412117"/>
            <a:ext cx="1431957" cy="79670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Get essay scores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D845F0EA-A989-2893-4E89-5F1BAE346B93}"/>
              </a:ext>
            </a:extLst>
          </p:cNvPr>
          <p:cNvSpPr/>
          <p:nvPr/>
        </p:nvSpPr>
        <p:spPr>
          <a:xfrm>
            <a:off x="2252803" y="4412119"/>
            <a:ext cx="1431957" cy="79670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Calculate average score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1DEA9372-8584-4FA7-3F0A-7170FB338AA8}"/>
              </a:ext>
            </a:extLst>
          </p:cNvPr>
          <p:cNvSpPr/>
          <p:nvPr/>
        </p:nvSpPr>
        <p:spPr>
          <a:xfrm>
            <a:off x="5576933" y="4412118"/>
            <a:ext cx="1928891" cy="796705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If average score &gt; 40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E663E3D0-3D54-B116-0CCB-C8DC60AC4475}"/>
              </a:ext>
            </a:extLst>
          </p:cNvPr>
          <p:cNvSpPr/>
          <p:nvPr/>
        </p:nvSpPr>
        <p:spPr>
          <a:xfrm>
            <a:off x="3897264" y="4412117"/>
            <a:ext cx="1431957" cy="79670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Display average score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52A557A8-971B-01CF-D579-A58EA126640F}"/>
              </a:ext>
            </a:extLst>
          </p:cNvPr>
          <p:cNvSpPr/>
          <p:nvPr/>
        </p:nvSpPr>
        <p:spPr>
          <a:xfrm>
            <a:off x="4770420" y="5776835"/>
            <a:ext cx="1431957" cy="79670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Pupil passes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97C4D56A-383B-3E99-E07D-6B4723430D16}"/>
              </a:ext>
            </a:extLst>
          </p:cNvPr>
          <p:cNvSpPr/>
          <p:nvPr/>
        </p:nvSpPr>
        <p:spPr>
          <a:xfrm>
            <a:off x="6962112" y="5776834"/>
            <a:ext cx="1431957" cy="79670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Pupil fails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066823-78FD-63CE-CA30-E0E9B521EA0A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486399" y="5208822"/>
            <a:ext cx="814813" cy="5680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EE6337-84CA-E782-F31B-3B0BBE76FE0D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891197" y="5208822"/>
            <a:ext cx="786894" cy="568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F133C71-5576-F134-E700-B639D7EAF0D7}"/>
              </a:ext>
            </a:extLst>
          </p:cNvPr>
          <p:cNvSpPr txBox="1"/>
          <p:nvPr/>
        </p:nvSpPr>
        <p:spPr>
          <a:xfrm>
            <a:off x="5357161" y="5338938"/>
            <a:ext cx="43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Yes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B5D3D9-D1C4-5492-DCD8-A15250FE2CEB}"/>
              </a:ext>
            </a:extLst>
          </p:cNvPr>
          <p:cNvSpPr txBox="1"/>
          <p:nvPr/>
        </p:nvSpPr>
        <p:spPr>
          <a:xfrm>
            <a:off x="7366934" y="5345344"/>
            <a:ext cx="401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No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B44EBE8-FE92-1024-7822-8F681B8B9927}"/>
              </a:ext>
            </a:extLst>
          </p:cNvPr>
          <p:cNvCxnSpPr>
            <a:cxnSpLocks/>
          </p:cNvCxnSpPr>
          <p:nvPr/>
        </p:nvCxnSpPr>
        <p:spPr>
          <a:xfrm flipH="1">
            <a:off x="1333375" y="4182701"/>
            <a:ext cx="52080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92F927-1FD8-7BFD-6410-317DE561D5F7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1328848" y="4182701"/>
            <a:ext cx="4528" cy="229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CAFF6E-CA2A-F01C-4C6C-EEC3725B803B}"/>
              </a:ext>
            </a:extLst>
          </p:cNvPr>
          <p:cNvCxnSpPr>
            <a:cxnSpLocks/>
          </p:cNvCxnSpPr>
          <p:nvPr/>
        </p:nvCxnSpPr>
        <p:spPr>
          <a:xfrm flipH="1" flipV="1">
            <a:off x="2936849" y="4182701"/>
            <a:ext cx="8883" cy="229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677BAB-45AC-542E-6DDC-4A78F9317E86}"/>
              </a:ext>
            </a:extLst>
          </p:cNvPr>
          <p:cNvCxnSpPr>
            <a:cxnSpLocks/>
          </p:cNvCxnSpPr>
          <p:nvPr/>
        </p:nvCxnSpPr>
        <p:spPr>
          <a:xfrm flipH="1" flipV="1">
            <a:off x="4540322" y="4182701"/>
            <a:ext cx="8883" cy="229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2294790-7F00-9170-9AF5-73AB9043F841}"/>
              </a:ext>
            </a:extLst>
          </p:cNvPr>
          <p:cNvCxnSpPr>
            <a:cxnSpLocks/>
          </p:cNvCxnSpPr>
          <p:nvPr/>
        </p:nvCxnSpPr>
        <p:spPr>
          <a:xfrm flipH="1" flipV="1">
            <a:off x="6532495" y="4182701"/>
            <a:ext cx="8883" cy="229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C51CCC8-F66C-FC76-C7EE-B9F4D837F144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201059" y="3988052"/>
            <a:ext cx="1" cy="194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8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2E28E-C130-4D58-CCC0-102EA6A50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C1A7D-FB60-B67C-054D-A95E768B6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11"/>
            <a:ext cx="7886700" cy="1325563"/>
          </a:xfrm>
        </p:spPr>
        <p:txBody>
          <a:bodyPr/>
          <a:lstStyle/>
          <a:p>
            <a:r>
              <a:rPr lang="en-GB" dirty="0"/>
              <a:t>Worked Example with Loop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E5194B-ED3D-2C24-DEF5-F9C53E9EE47F}"/>
              </a:ext>
            </a:extLst>
          </p:cNvPr>
          <p:cNvSpPr txBox="1"/>
          <p:nvPr/>
        </p:nvSpPr>
        <p:spPr>
          <a:xfrm>
            <a:off x="1357632" y="1164949"/>
            <a:ext cx="64287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program for a nursery class that will help with their counting.</a:t>
            </a:r>
          </a:p>
          <a:p>
            <a:endParaRPr lang="en-US" dirty="0"/>
          </a:p>
          <a:p>
            <a:r>
              <a:rPr lang="en-US" dirty="0"/>
              <a:t>It will ask the pupil to type their name and then type the number of times it is to be repeated.</a:t>
            </a:r>
          </a:p>
          <a:p>
            <a:endParaRPr lang="en-US" dirty="0"/>
          </a:p>
          <a:p>
            <a:r>
              <a:rPr lang="en-US" dirty="0"/>
              <a:t>The name will then be displayed that number of times.</a:t>
            </a:r>
            <a:endParaRPr lang="en-GB" dirty="0"/>
          </a:p>
        </p:txBody>
      </p:sp>
      <p:sp>
        <p:nvSpPr>
          <p:cNvPr id="4" name="Flowchart: Predefined Process 3">
            <a:extLst>
              <a:ext uri="{FF2B5EF4-FFF2-40B4-BE49-F238E27FC236}">
                <a16:creationId xmlns:a16="http://schemas.microsoft.com/office/drawing/2014/main" id="{69135665-7D10-AF5C-6DE7-F2466D5601E9}"/>
              </a:ext>
            </a:extLst>
          </p:cNvPr>
          <p:cNvSpPr/>
          <p:nvPr/>
        </p:nvSpPr>
        <p:spPr>
          <a:xfrm>
            <a:off x="3716444" y="3426735"/>
            <a:ext cx="1928891" cy="796705"/>
          </a:xfrm>
          <a:prstGeom prst="flowChartPredefined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Counting Program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B2AFBC2E-3B09-5608-0C74-E04D4EA2DF3C}"/>
              </a:ext>
            </a:extLst>
          </p:cNvPr>
          <p:cNvSpPr/>
          <p:nvPr/>
        </p:nvSpPr>
        <p:spPr>
          <a:xfrm>
            <a:off x="1097227" y="4647505"/>
            <a:ext cx="1431957" cy="79670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Get name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BE32B8AE-120C-B553-915E-4E40F92C8C47}"/>
              </a:ext>
            </a:extLst>
          </p:cNvPr>
          <p:cNvSpPr/>
          <p:nvPr/>
        </p:nvSpPr>
        <p:spPr>
          <a:xfrm>
            <a:off x="2732633" y="4647507"/>
            <a:ext cx="1431957" cy="79670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Get number of times to repeat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39281900-98FF-FFAC-4EC8-A5276BA1FBB0}"/>
              </a:ext>
            </a:extLst>
          </p:cNvPr>
          <p:cNvSpPr/>
          <p:nvPr/>
        </p:nvSpPr>
        <p:spPr>
          <a:xfrm>
            <a:off x="4377094" y="4647505"/>
            <a:ext cx="1431957" cy="79670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Display average score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33A6DD-0740-C59C-8309-ED27EEFE0E4B}"/>
              </a:ext>
            </a:extLst>
          </p:cNvPr>
          <p:cNvCxnSpPr>
            <a:cxnSpLocks/>
          </p:cNvCxnSpPr>
          <p:nvPr/>
        </p:nvCxnSpPr>
        <p:spPr>
          <a:xfrm flipH="1">
            <a:off x="1813205" y="4418089"/>
            <a:ext cx="52080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4D4BA4-1567-C670-0F46-AD6318066FBA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1808678" y="4418089"/>
            <a:ext cx="4528" cy="229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F501526-B5A7-167B-87F9-5B1E9DC5670D}"/>
              </a:ext>
            </a:extLst>
          </p:cNvPr>
          <p:cNvCxnSpPr>
            <a:cxnSpLocks/>
          </p:cNvCxnSpPr>
          <p:nvPr/>
        </p:nvCxnSpPr>
        <p:spPr>
          <a:xfrm flipH="1" flipV="1">
            <a:off x="3416679" y="4418089"/>
            <a:ext cx="8883" cy="229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32FD84B-CB53-4656-0232-981E07FB17CF}"/>
              </a:ext>
            </a:extLst>
          </p:cNvPr>
          <p:cNvCxnSpPr>
            <a:cxnSpLocks/>
          </p:cNvCxnSpPr>
          <p:nvPr/>
        </p:nvCxnSpPr>
        <p:spPr>
          <a:xfrm flipH="1" flipV="1">
            <a:off x="5020152" y="4418089"/>
            <a:ext cx="8883" cy="229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7F71FA-57BA-5A1E-0FA2-3F8BCA7D8F93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680889" y="4223440"/>
            <a:ext cx="1" cy="194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104BC848-F58C-0B9F-7CE7-013C40AAEDAB}"/>
              </a:ext>
            </a:extLst>
          </p:cNvPr>
          <p:cNvSpPr/>
          <p:nvPr/>
        </p:nvSpPr>
        <p:spPr>
          <a:xfrm>
            <a:off x="5984835" y="4647509"/>
            <a:ext cx="2072746" cy="796701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Repeat number of times entered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E332CA-ED4F-0843-FD57-61185AD3860D}"/>
              </a:ext>
            </a:extLst>
          </p:cNvPr>
          <p:cNvCxnSpPr>
            <a:cxnSpLocks/>
          </p:cNvCxnSpPr>
          <p:nvPr/>
        </p:nvCxnSpPr>
        <p:spPr>
          <a:xfrm flipH="1" flipV="1">
            <a:off x="7014417" y="4418089"/>
            <a:ext cx="4528" cy="229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89AD4F-741F-94E5-BDF3-0207B9E90DF7}"/>
              </a:ext>
            </a:extLst>
          </p:cNvPr>
          <p:cNvCxnSpPr>
            <a:cxnSpLocks/>
          </p:cNvCxnSpPr>
          <p:nvPr/>
        </p:nvCxnSpPr>
        <p:spPr>
          <a:xfrm flipH="1" flipV="1">
            <a:off x="7021208" y="5444213"/>
            <a:ext cx="4528" cy="229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B92E4C5E-682D-88FB-2BAB-3AFCEA32ABAF}"/>
              </a:ext>
            </a:extLst>
          </p:cNvPr>
          <p:cNvSpPr/>
          <p:nvPr/>
        </p:nvSpPr>
        <p:spPr>
          <a:xfrm>
            <a:off x="6305229" y="5673629"/>
            <a:ext cx="1431957" cy="79670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Display name</a:t>
            </a:r>
          </a:p>
        </p:txBody>
      </p:sp>
    </p:spTree>
    <p:extLst>
      <p:ext uri="{BB962C8B-B14F-4D97-AF65-F5344CB8AC3E}">
        <p14:creationId xmlns:p14="http://schemas.microsoft.com/office/powerpoint/2010/main" val="302701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CB2F5-F1C8-63CF-426B-F32C47825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AE9CB-694A-42A6-BB64-BE7F76F55F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Design Tasks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338318-9A56-3E22-5C29-B1EF3D819C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Software Design &amp;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AA9C9F-4D70-35DA-18AD-E730AC53C68F}"/>
              </a:ext>
            </a:extLst>
          </p:cNvPr>
          <p:cNvSpPr txBox="1"/>
          <p:nvPr/>
        </p:nvSpPr>
        <p:spPr>
          <a:xfrm rot="19937731">
            <a:off x="-128930" y="1403287"/>
            <a:ext cx="7616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>
                <a:solidFill>
                  <a:srgbClr val="FF000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Your turn now!</a:t>
            </a:r>
          </a:p>
        </p:txBody>
      </p:sp>
    </p:spTree>
    <p:extLst>
      <p:ext uri="{BB962C8B-B14F-4D97-AF65-F5344CB8AC3E}">
        <p14:creationId xmlns:p14="http://schemas.microsoft.com/office/powerpoint/2010/main" val="1911689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76AD2-3584-7365-9D6B-B7C74D2FF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DCF1-79EE-0302-E0D1-E4E1364C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intentions and success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D0C2A-516D-6988-A882-26612D278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0275" y="2221352"/>
            <a:ext cx="2943225" cy="823912"/>
          </a:xfrm>
        </p:spPr>
        <p:txBody>
          <a:bodyPr anchor="ctr"/>
          <a:lstStyle/>
          <a:p>
            <a:r>
              <a:rPr lang="en-GB" sz="2400" dirty="0"/>
              <a:t>I am learning…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5A85C-E88E-990F-D71E-62CFEC99E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279023"/>
            <a:ext cx="2943225" cy="28028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About the design stage of software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 to use design techniques to design a program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08A152-9262-4A51-7F74-4C3242354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7630" y="2217741"/>
            <a:ext cx="2957720" cy="823912"/>
          </a:xfrm>
        </p:spPr>
        <p:txBody>
          <a:bodyPr anchor="ctr"/>
          <a:lstStyle/>
          <a:p>
            <a:r>
              <a:rPr lang="en-GB" sz="2400" dirty="0"/>
              <a:t>I can…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BAD082-18E1-FE44-7670-23DC4B219E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279023"/>
            <a:ext cx="2957720" cy="344245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Describe the design phase and the aspects of software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Design a program using National 5 techniques</a:t>
            </a:r>
          </a:p>
        </p:txBody>
      </p:sp>
    </p:spTree>
    <p:extLst>
      <p:ext uri="{BB962C8B-B14F-4D97-AF65-F5344CB8AC3E}">
        <p14:creationId xmlns:p14="http://schemas.microsoft.com/office/powerpoint/2010/main" val="322683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87698-A108-A789-FF04-5399523ED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2030" y="4434840"/>
            <a:ext cx="3984497" cy="1122202"/>
          </a:xfrm>
        </p:spPr>
        <p:txBody>
          <a:bodyPr/>
          <a:lstStyle/>
          <a:p>
            <a:r>
              <a:rPr lang="en-GB" dirty="0"/>
              <a:t>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8D7CA-3C16-0295-286D-6294A3D7BD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N5 - Software Design &amp; Development</a:t>
            </a:r>
          </a:p>
        </p:txBody>
      </p: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D19658CA-3BC1-9992-EF53-311BDAB64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5195" y="3429000"/>
            <a:ext cx="1233659" cy="123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65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2E170-B2E4-E840-05BA-F1E709129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DFE82-D9B1-CE07-1186-6BAA22658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After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E50A6-1C2C-2606-098C-9F10402A76C3}"/>
              </a:ext>
            </a:extLst>
          </p:cNvPr>
          <p:cNvSpPr txBox="1"/>
          <p:nvPr/>
        </p:nvSpPr>
        <p:spPr>
          <a:xfrm>
            <a:off x="1357632" y="1843950"/>
            <a:ext cx="6428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Once the needs of the user are clearly understood and documented…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Aka the </a:t>
            </a:r>
            <a:r>
              <a:rPr lang="en-GB" b="1" i="1" dirty="0"/>
              <a:t>Analysis Phase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 next stage is the </a:t>
            </a:r>
            <a:r>
              <a:rPr lang="en-GB" b="1" i="1" dirty="0"/>
              <a:t>DESIGN</a:t>
            </a:r>
            <a:r>
              <a:rPr lang="en-GB" dirty="0"/>
              <a:t> of the system.</a:t>
            </a:r>
          </a:p>
        </p:txBody>
      </p:sp>
      <p:pic>
        <p:nvPicPr>
          <p:cNvPr id="6" name="Picture 5" descr="A blue circle with white arrows&#10;&#10;AI-generated content may be incorrect.">
            <a:extLst>
              <a:ext uri="{FF2B5EF4-FFF2-40B4-BE49-F238E27FC236}">
                <a16:creationId xmlns:a16="http://schemas.microsoft.com/office/drawing/2014/main" id="{EAB4C456-E0E9-EB3C-10DA-4B51160AE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15200" y="479833"/>
            <a:ext cx="1337649" cy="1337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0C3388-C025-E1F9-B1D1-2D0103979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8908" y="3789114"/>
            <a:ext cx="5766184" cy="2980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AF780F-D2ED-77FA-21AC-EA3FD4918B99}"/>
              </a:ext>
            </a:extLst>
          </p:cNvPr>
          <p:cNvSpPr txBox="1"/>
          <p:nvPr/>
        </p:nvSpPr>
        <p:spPr>
          <a:xfrm>
            <a:off x="1665837" y="3928417"/>
            <a:ext cx="2906163" cy="8309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rgbClr val="00B0F0"/>
                </a:solidFill>
                <a:latin typeface="Comic Sans MS" panose="030F0702030302020204" pitchFamily="66" charset="0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7773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46E43-6A6A-180D-A370-6E3D7B718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DA3C-56C9-1584-850C-15B4A996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Design Techniques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444FBF-C6CE-20A2-C010-1E3C08F8A61B}"/>
              </a:ext>
            </a:extLst>
          </p:cNvPr>
          <p:cNvSpPr txBox="1"/>
          <p:nvPr/>
        </p:nvSpPr>
        <p:spPr>
          <a:xfrm>
            <a:off x="1357632" y="1843950"/>
            <a:ext cx="64287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At National 5, you will need to know how to explain and implement three design techniques: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Design of the </a:t>
            </a:r>
            <a:r>
              <a:rPr lang="en-GB" b="1" dirty="0"/>
              <a:t>User Interface </a:t>
            </a:r>
            <a:r>
              <a:rPr lang="en-GB" dirty="0"/>
              <a:t>(</a:t>
            </a:r>
            <a:r>
              <a:rPr lang="en-GB" i="1" dirty="0"/>
              <a:t>Wireframe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Design of the </a:t>
            </a:r>
            <a:r>
              <a:rPr lang="en-GB" b="1" dirty="0"/>
              <a:t>structure</a:t>
            </a:r>
            <a:r>
              <a:rPr lang="en-GB" dirty="0"/>
              <a:t> of the software (</a:t>
            </a:r>
            <a:r>
              <a:rPr lang="en-GB" i="1" dirty="0"/>
              <a:t>Structure Diagram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Design of the </a:t>
            </a:r>
            <a:r>
              <a:rPr lang="en-GB" b="1" dirty="0"/>
              <a:t>detailed logic </a:t>
            </a:r>
            <a:r>
              <a:rPr lang="en-GB" dirty="0"/>
              <a:t>of the software (</a:t>
            </a:r>
            <a:r>
              <a:rPr lang="en-GB" i="1" dirty="0"/>
              <a:t>Flowchart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r>
              <a:rPr lang="en-GB" dirty="0"/>
              <a:t>You will also need to read, understand, and write </a:t>
            </a:r>
            <a:r>
              <a:rPr lang="en-GB" b="1" dirty="0"/>
              <a:t>Pseudocode</a:t>
            </a:r>
            <a:r>
              <a:rPr lang="en-GB" dirty="0"/>
              <a:t>.</a:t>
            </a:r>
            <a:endParaRPr lang="en-GB" b="1" dirty="0"/>
          </a:p>
        </p:txBody>
      </p:sp>
      <p:pic>
        <p:nvPicPr>
          <p:cNvPr id="5" name="Picture 4" descr="Graph on a paper">
            <a:extLst>
              <a:ext uri="{FF2B5EF4-FFF2-40B4-BE49-F238E27FC236}">
                <a16:creationId xmlns:a16="http://schemas.microsoft.com/office/drawing/2014/main" id="{FBEBF83A-F1AE-9CB5-37B8-4CCED80E4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0631" y="4983271"/>
            <a:ext cx="2688135" cy="17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1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8C101-87A2-0439-84F8-153E21D85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85F2D-062B-771A-0B6D-3FBBA07A4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Wireframe (User Interface)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B5AA68-71C9-2C73-CB5F-704EF7AB091D}"/>
              </a:ext>
            </a:extLst>
          </p:cNvPr>
          <p:cNvSpPr txBox="1"/>
          <p:nvPr/>
        </p:nvSpPr>
        <p:spPr>
          <a:xfrm>
            <a:off x="1357632" y="1843950"/>
            <a:ext cx="6428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wireframe is a diagram or sketch used to represent the appearance of a website or program.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programs this will be a drawing of what the user will see when they run the program.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F762CA-C076-5ABA-1FDB-32ED0F5CFA3B}"/>
              </a:ext>
            </a:extLst>
          </p:cNvPr>
          <p:cNvSpPr txBox="1"/>
          <p:nvPr/>
        </p:nvSpPr>
        <p:spPr>
          <a:xfrm>
            <a:off x="1357632" y="3606792"/>
            <a:ext cx="3214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Consider when designing: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will data be inputted?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will data be outputted?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elements will you use (e.g. label, textbox, button)</a:t>
            </a:r>
          </a:p>
        </p:txBody>
      </p:sp>
      <p:pic>
        <p:nvPicPr>
          <p:cNvPr id="6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2602E1B-BE78-7BD0-52BE-FF76FAE97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711" y="3536723"/>
            <a:ext cx="2743200" cy="247845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43347F-3668-2907-147D-519070FD8529}"/>
              </a:ext>
            </a:extLst>
          </p:cNvPr>
          <p:cNvCxnSpPr/>
          <p:nvPr/>
        </p:nvCxnSpPr>
        <p:spPr>
          <a:xfrm flipH="1">
            <a:off x="6766748" y="3283795"/>
            <a:ext cx="325271" cy="322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35AEB0-C474-A668-04E3-7E3306C582F1}"/>
              </a:ext>
            </a:extLst>
          </p:cNvPr>
          <p:cNvSpPr txBox="1"/>
          <p:nvPr/>
        </p:nvSpPr>
        <p:spPr>
          <a:xfrm>
            <a:off x="7119316" y="3118884"/>
            <a:ext cx="10463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i="1" dirty="0">
                <a:solidFill>
                  <a:srgbClr val="00B050"/>
                </a:solidFill>
                <a:cs typeface="Calibri"/>
              </a:rPr>
              <a:t>Input</a:t>
            </a:r>
            <a:endParaRPr lang="en-GB" i="1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6695F2-5278-40B1-FA36-320D79D5D782}"/>
              </a:ext>
            </a:extLst>
          </p:cNvPr>
          <p:cNvCxnSpPr>
            <a:cxnSpLocks/>
          </p:cNvCxnSpPr>
          <p:nvPr/>
        </p:nvCxnSpPr>
        <p:spPr>
          <a:xfrm flipH="1">
            <a:off x="7653852" y="4250511"/>
            <a:ext cx="325271" cy="322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902AB6-A345-FCFD-55CD-B6377C5679B5}"/>
              </a:ext>
            </a:extLst>
          </p:cNvPr>
          <p:cNvCxnSpPr>
            <a:cxnSpLocks/>
          </p:cNvCxnSpPr>
          <p:nvPr/>
        </p:nvCxnSpPr>
        <p:spPr>
          <a:xfrm flipH="1">
            <a:off x="7233046" y="5126242"/>
            <a:ext cx="439002" cy="38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23B137-780E-5015-B669-B0E5480A1811}"/>
              </a:ext>
            </a:extLst>
          </p:cNvPr>
          <p:cNvCxnSpPr>
            <a:cxnSpLocks/>
          </p:cNvCxnSpPr>
          <p:nvPr/>
        </p:nvCxnSpPr>
        <p:spPr>
          <a:xfrm flipH="1" flipV="1">
            <a:off x="6880480" y="5892792"/>
            <a:ext cx="439002" cy="507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64E892-6D15-AF03-B196-DF4CDB5EFAD6}"/>
              </a:ext>
            </a:extLst>
          </p:cNvPr>
          <p:cNvSpPr txBox="1"/>
          <p:nvPr/>
        </p:nvSpPr>
        <p:spPr>
          <a:xfrm>
            <a:off x="7642479" y="3903630"/>
            <a:ext cx="10463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i="1" dirty="0">
                <a:solidFill>
                  <a:srgbClr val="00B050"/>
                </a:solidFill>
                <a:cs typeface="Calibri"/>
              </a:rPr>
              <a:t>Input</a:t>
            </a:r>
            <a:endParaRPr lang="en-GB" i="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C6CF80-8C51-E743-A2F1-7DAA50D066D7}"/>
              </a:ext>
            </a:extLst>
          </p:cNvPr>
          <p:cNvSpPr txBox="1"/>
          <p:nvPr/>
        </p:nvSpPr>
        <p:spPr>
          <a:xfrm>
            <a:off x="7619733" y="4893092"/>
            <a:ext cx="10463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i="1" dirty="0">
                <a:solidFill>
                  <a:srgbClr val="00B050"/>
                </a:solidFill>
                <a:cs typeface="Calibri"/>
              </a:rPr>
              <a:t>Process</a:t>
            </a:r>
            <a:endParaRPr lang="en-GB" i="1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65C7D8-8CAD-174A-7C30-147EF6AB427B}"/>
              </a:ext>
            </a:extLst>
          </p:cNvPr>
          <p:cNvSpPr txBox="1"/>
          <p:nvPr/>
        </p:nvSpPr>
        <p:spPr>
          <a:xfrm>
            <a:off x="7016958" y="6326108"/>
            <a:ext cx="10463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i="1" dirty="0">
                <a:solidFill>
                  <a:srgbClr val="00B050"/>
                </a:solidFill>
                <a:cs typeface="Calibri"/>
              </a:rPr>
              <a:t>Output</a:t>
            </a:r>
            <a:endParaRPr lang="en-GB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60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1AD92-BFA3-1E40-22C5-27BBBBB78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E4F31-6CA4-C8D3-DC3B-4BC85A46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Worked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BE8E0D-52FE-9013-B8D1-F80117140F95}"/>
              </a:ext>
            </a:extLst>
          </p:cNvPr>
          <p:cNvSpPr txBox="1"/>
          <p:nvPr/>
        </p:nvSpPr>
        <p:spPr>
          <a:xfrm>
            <a:off x="1357632" y="1843950"/>
            <a:ext cx="35312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program is being designed that will allow pupils to add money to their lunch money account.</a:t>
            </a:r>
          </a:p>
          <a:p>
            <a:endParaRPr lang="en-GB" dirty="0"/>
          </a:p>
          <a:p>
            <a:r>
              <a:rPr lang="en-GB" dirty="0"/>
              <a:t>The user enters their </a:t>
            </a:r>
            <a:r>
              <a:rPr lang="en-GB" b="1" dirty="0"/>
              <a:t>name</a:t>
            </a:r>
            <a:r>
              <a:rPr lang="en-GB" dirty="0"/>
              <a:t>, an </a:t>
            </a:r>
            <a:r>
              <a:rPr lang="en-GB" b="1" dirty="0"/>
              <a:t>8 character password</a:t>
            </a:r>
            <a:r>
              <a:rPr lang="en-GB" dirty="0"/>
              <a:t> and the </a:t>
            </a:r>
            <a:r>
              <a:rPr lang="en-GB" b="1" dirty="0"/>
              <a:t>amount of money </a:t>
            </a:r>
            <a:r>
              <a:rPr lang="en-GB" dirty="0"/>
              <a:t>they want to add. </a:t>
            </a:r>
          </a:p>
          <a:p>
            <a:endParaRPr lang="en-GB" dirty="0"/>
          </a:p>
          <a:p>
            <a:r>
              <a:rPr lang="en-GB" dirty="0"/>
              <a:t>A </a:t>
            </a:r>
            <a:r>
              <a:rPr lang="en-GB" b="1" dirty="0"/>
              <a:t>button is then clicked </a:t>
            </a:r>
            <a:r>
              <a:rPr lang="en-GB" dirty="0"/>
              <a:t>and the </a:t>
            </a:r>
            <a:r>
              <a:rPr lang="en-GB" b="1" dirty="0"/>
              <a:t>updated balance</a:t>
            </a:r>
            <a:r>
              <a:rPr lang="en-GB" dirty="0"/>
              <a:t> of the account is displayed.</a:t>
            </a:r>
          </a:p>
          <a:p>
            <a:br>
              <a:rPr lang="en-GB" dirty="0"/>
            </a:br>
            <a:r>
              <a:rPr lang="en-GB" dirty="0"/>
              <a:t>Design a user interface for this program. (3 marks)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783F95-C563-588A-4639-30FA3D795FA7}"/>
              </a:ext>
            </a:extLst>
          </p:cNvPr>
          <p:cNvCxnSpPr>
            <a:cxnSpLocks/>
          </p:cNvCxnSpPr>
          <p:nvPr/>
        </p:nvCxnSpPr>
        <p:spPr>
          <a:xfrm flipH="1">
            <a:off x="3883937" y="3169513"/>
            <a:ext cx="1638677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307BEE-5FA4-D8D1-B7A0-053C9BFF61CB}"/>
              </a:ext>
            </a:extLst>
          </p:cNvPr>
          <p:cNvCxnSpPr>
            <a:cxnSpLocks/>
          </p:cNvCxnSpPr>
          <p:nvPr/>
        </p:nvCxnSpPr>
        <p:spPr>
          <a:xfrm flipH="1">
            <a:off x="3456914" y="3169513"/>
            <a:ext cx="2065700" cy="21422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1A82314-A625-26BA-1053-F18F5FDB8070}"/>
              </a:ext>
            </a:extLst>
          </p:cNvPr>
          <p:cNvCxnSpPr>
            <a:cxnSpLocks/>
          </p:cNvCxnSpPr>
          <p:nvPr/>
        </p:nvCxnSpPr>
        <p:spPr>
          <a:xfrm flipH="1">
            <a:off x="3293951" y="3169513"/>
            <a:ext cx="2228663" cy="540145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86AF172-E194-66D7-E306-1E5B5E4DC009}"/>
              </a:ext>
            </a:extLst>
          </p:cNvPr>
          <p:cNvSpPr txBox="1"/>
          <p:nvPr/>
        </p:nvSpPr>
        <p:spPr>
          <a:xfrm>
            <a:off x="5617853" y="2901698"/>
            <a:ext cx="1019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616020-209F-0F2E-3193-682D3A523B32}"/>
              </a:ext>
            </a:extLst>
          </p:cNvPr>
          <p:cNvSpPr txBox="1"/>
          <p:nvPr/>
        </p:nvSpPr>
        <p:spPr>
          <a:xfrm>
            <a:off x="5617852" y="3967608"/>
            <a:ext cx="1209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Process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CCA422-FCEB-0956-5E68-542D89FD22B3}"/>
              </a:ext>
            </a:extLst>
          </p:cNvPr>
          <p:cNvSpPr txBox="1"/>
          <p:nvPr/>
        </p:nvSpPr>
        <p:spPr>
          <a:xfrm>
            <a:off x="5617851" y="503351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Output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02AC61-7221-1157-6E3E-702698E9502E}"/>
              </a:ext>
            </a:extLst>
          </p:cNvPr>
          <p:cNvCxnSpPr>
            <a:cxnSpLocks/>
          </p:cNvCxnSpPr>
          <p:nvPr/>
        </p:nvCxnSpPr>
        <p:spPr>
          <a:xfrm flipH="1">
            <a:off x="3820562" y="4182877"/>
            <a:ext cx="1797289" cy="34162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1351D2-5949-7BD8-232B-70F20AD46C32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3223034" y="4839669"/>
            <a:ext cx="2394817" cy="424682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66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26C9E-D26F-1671-6B45-A609AD526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DB5BA-C64D-A6F4-2FF3-A6B33CC19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Worked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045A8-32F6-C582-13A3-D3D2FCD235B4}"/>
              </a:ext>
            </a:extLst>
          </p:cNvPr>
          <p:cNvSpPr txBox="1"/>
          <p:nvPr/>
        </p:nvSpPr>
        <p:spPr>
          <a:xfrm>
            <a:off x="932119" y="1841366"/>
            <a:ext cx="33139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8-character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Amount of money to 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Process: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the money to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Output: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Display new balance to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r>
              <a:rPr lang="en-GB" b="1" i="1" dirty="0">
                <a:solidFill>
                  <a:srgbClr val="FF0000"/>
                </a:solidFill>
              </a:rPr>
              <a:t>What elements should we use?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6242376-3A86-6401-EB51-89AD1BA53777}"/>
              </a:ext>
            </a:extLst>
          </p:cNvPr>
          <p:cNvCxnSpPr>
            <a:cxnSpLocks/>
          </p:cNvCxnSpPr>
          <p:nvPr/>
        </p:nvCxnSpPr>
        <p:spPr>
          <a:xfrm flipH="1">
            <a:off x="3770767" y="2337341"/>
            <a:ext cx="950616" cy="23539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0D3E65A-9087-2EC4-FB04-D57D467889C9}"/>
              </a:ext>
            </a:extLst>
          </p:cNvPr>
          <p:cNvSpPr txBox="1"/>
          <p:nvPr/>
        </p:nvSpPr>
        <p:spPr>
          <a:xfrm>
            <a:off x="4721383" y="2106508"/>
            <a:ext cx="315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Text boxes with labels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8FD884-608A-64DD-654C-2B3BCA55DD56}"/>
              </a:ext>
            </a:extLst>
          </p:cNvPr>
          <p:cNvCxnSpPr>
            <a:cxnSpLocks/>
          </p:cNvCxnSpPr>
          <p:nvPr/>
        </p:nvCxnSpPr>
        <p:spPr>
          <a:xfrm flipH="1">
            <a:off x="3983525" y="3429000"/>
            <a:ext cx="1073005" cy="20144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10D053-8852-CBD2-23B6-19EFE33E380E}"/>
              </a:ext>
            </a:extLst>
          </p:cNvPr>
          <p:cNvSpPr txBox="1"/>
          <p:nvPr/>
        </p:nvSpPr>
        <p:spPr>
          <a:xfrm>
            <a:off x="5056530" y="3198167"/>
            <a:ext cx="3155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Button to click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71FAF3-43CD-38E7-0A0C-A3441A41F5DB}"/>
              </a:ext>
            </a:extLst>
          </p:cNvPr>
          <p:cNvCxnSpPr>
            <a:cxnSpLocks/>
          </p:cNvCxnSpPr>
          <p:nvPr/>
        </p:nvCxnSpPr>
        <p:spPr>
          <a:xfrm flipH="1">
            <a:off x="4246075" y="4520659"/>
            <a:ext cx="932119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98552E-B3BD-B20E-E362-BA449310F028}"/>
              </a:ext>
            </a:extLst>
          </p:cNvPr>
          <p:cNvSpPr txBox="1"/>
          <p:nvPr/>
        </p:nvSpPr>
        <p:spPr>
          <a:xfrm>
            <a:off x="5178194" y="4289826"/>
            <a:ext cx="1438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334675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D8B31-4E25-DFC8-8EE5-5F9C67A9C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D2A6-384D-B462-9428-86E8005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Worked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5174BC-7F2F-57AF-A576-D4AFC54D814F}"/>
              </a:ext>
            </a:extLst>
          </p:cNvPr>
          <p:cNvSpPr txBox="1"/>
          <p:nvPr/>
        </p:nvSpPr>
        <p:spPr>
          <a:xfrm>
            <a:off x="932119" y="1841366"/>
            <a:ext cx="33139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8-character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Amount of money to 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Process: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the money to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Output: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Display new balance to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r>
              <a:rPr lang="en-GB" b="1" i="1" dirty="0">
                <a:solidFill>
                  <a:srgbClr val="FF0000"/>
                </a:solidFill>
              </a:rPr>
              <a:t>What should the interface look like?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B4A85C-AED4-D6E6-933B-9861B1460327}"/>
              </a:ext>
            </a:extLst>
          </p:cNvPr>
          <p:cNvSpPr/>
          <p:nvPr/>
        </p:nvSpPr>
        <p:spPr>
          <a:xfrm>
            <a:off x="4897925" y="1740177"/>
            <a:ext cx="3422598" cy="4238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393288-06B8-1BD4-7F36-0B425AC877D5}"/>
              </a:ext>
            </a:extLst>
          </p:cNvPr>
          <p:cNvSpPr/>
          <p:nvPr/>
        </p:nvSpPr>
        <p:spPr>
          <a:xfrm>
            <a:off x="6382883" y="2498756"/>
            <a:ext cx="1819752" cy="3078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248350-201B-34EF-861A-E5A3469644DE}"/>
              </a:ext>
            </a:extLst>
          </p:cNvPr>
          <p:cNvSpPr txBox="1"/>
          <p:nvPr/>
        </p:nvSpPr>
        <p:spPr>
          <a:xfrm>
            <a:off x="5011097" y="2467999"/>
            <a:ext cx="125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Username: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360588-04EA-D273-64FE-CF8AC14ACAED}"/>
              </a:ext>
            </a:extLst>
          </p:cNvPr>
          <p:cNvSpPr/>
          <p:nvPr/>
        </p:nvSpPr>
        <p:spPr>
          <a:xfrm>
            <a:off x="6382883" y="2911831"/>
            <a:ext cx="1819752" cy="3078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F6AE4E-44A2-C96E-A547-88093AB567FD}"/>
              </a:ext>
            </a:extLst>
          </p:cNvPr>
          <p:cNvSpPr txBox="1"/>
          <p:nvPr/>
        </p:nvSpPr>
        <p:spPr>
          <a:xfrm>
            <a:off x="5011097" y="2881074"/>
            <a:ext cx="121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Password: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57E4D0-3323-8B3A-3941-87E7AA3EF2E1}"/>
              </a:ext>
            </a:extLst>
          </p:cNvPr>
          <p:cNvSpPr/>
          <p:nvPr/>
        </p:nvSpPr>
        <p:spPr>
          <a:xfrm>
            <a:off x="6870645" y="3324906"/>
            <a:ext cx="1331990" cy="3078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B26541-9E07-DC4B-C34C-1979FCD2659A}"/>
              </a:ext>
            </a:extLst>
          </p:cNvPr>
          <p:cNvSpPr txBox="1"/>
          <p:nvPr/>
        </p:nvSpPr>
        <p:spPr>
          <a:xfrm>
            <a:off x="5011097" y="3294149"/>
            <a:ext cx="174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Amount to add: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70C9E60-2432-2D4E-7A46-FBAAEC1DE083}"/>
              </a:ext>
            </a:extLst>
          </p:cNvPr>
          <p:cNvSpPr/>
          <p:nvPr/>
        </p:nvSpPr>
        <p:spPr>
          <a:xfrm>
            <a:off x="5835151" y="4018057"/>
            <a:ext cx="1548143" cy="52510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Add Money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FD8A40-8520-CEAD-32E8-E7E1DE44E396}"/>
              </a:ext>
            </a:extLst>
          </p:cNvPr>
          <p:cNvSpPr/>
          <p:nvPr/>
        </p:nvSpPr>
        <p:spPr>
          <a:xfrm>
            <a:off x="5269124" y="4849626"/>
            <a:ext cx="2680198" cy="9250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Your new balance is: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5601B2-EB24-7E01-3644-38FA27E6308A}"/>
              </a:ext>
            </a:extLst>
          </p:cNvPr>
          <p:cNvSpPr txBox="1"/>
          <p:nvPr/>
        </p:nvSpPr>
        <p:spPr>
          <a:xfrm>
            <a:off x="5133625" y="1906001"/>
            <a:ext cx="295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Add money to your account</a:t>
            </a:r>
          </a:p>
        </p:txBody>
      </p:sp>
    </p:spTree>
    <p:extLst>
      <p:ext uri="{BB962C8B-B14F-4D97-AF65-F5344CB8AC3E}">
        <p14:creationId xmlns:p14="http://schemas.microsoft.com/office/powerpoint/2010/main" val="73596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47FFF-ACCA-AF64-8AD7-17ED229891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Design Tasks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58AD4-C874-201B-11D1-97A6CB2F6A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Software Design &amp;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5D6C37-11D1-A54A-6965-D09549C21BED}"/>
              </a:ext>
            </a:extLst>
          </p:cNvPr>
          <p:cNvSpPr txBox="1"/>
          <p:nvPr/>
        </p:nvSpPr>
        <p:spPr>
          <a:xfrm rot="19937731">
            <a:off x="-128930" y="1403287"/>
            <a:ext cx="7616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>
                <a:solidFill>
                  <a:srgbClr val="FF000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Your turn now!</a:t>
            </a:r>
          </a:p>
        </p:txBody>
      </p:sp>
    </p:spTree>
    <p:extLst>
      <p:ext uri="{BB962C8B-B14F-4D97-AF65-F5344CB8AC3E}">
        <p14:creationId xmlns:p14="http://schemas.microsoft.com/office/powerpoint/2010/main" val="73452180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47_TF22318419_Win32" id="{DA6E7C03-7C07-46B9-8D9D-F061C4AB5C28}" vid="{0874F78C-8308-4EE6-8F19-85387B869150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3074FC08804A458A8C8F0DC4C1E099" ma:contentTypeVersion="3" ma:contentTypeDescription="Create a new document." ma:contentTypeScope="" ma:versionID="c5f0b38251d317ab277e387d6b557b9b">
  <xsd:schema xmlns:xsd="http://www.w3.org/2001/XMLSchema" xmlns:xs="http://www.w3.org/2001/XMLSchema" xmlns:p="http://schemas.microsoft.com/office/2006/metadata/properties" xmlns:ns2="3f9ddf9c-6903-432b-b7b2-793712443b9a" targetNamespace="http://schemas.microsoft.com/office/2006/metadata/properties" ma:root="true" ma:fieldsID="921f147f580d21fb0753fb6d8f6b699d" ns2:_="">
    <xsd:import namespace="3f9ddf9c-6903-432b-b7b2-793712443b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ddf9c-6903-432b-b7b2-793712443b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9EDA04-0A2D-4BA4-93C5-D8FFDAC7E945}"/>
</file>

<file path=customXml/itemProps3.xml><?xml version="1.0" encoding="utf-8"?>
<ds:datastoreItem xmlns:ds="http://schemas.openxmlformats.org/officeDocument/2006/customXml" ds:itemID="{B5BA3906-9696-4247-AC0D-DD5C26B2A70A}">
  <ds:schemaRefs>
    <ds:schemaRef ds:uri="16c05727-aa75-4e4a-9b5f-8a80a1165891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schemas.microsoft.com/office/infopath/2007/PartnerControls"/>
    <ds:schemaRef ds:uri="http://purl.org/dc/terms/"/>
    <ds:schemaRef ds:uri="230e9df3-be65-4c73-a93b-d1236ebd677e"/>
    <ds:schemaRef ds:uri="71af3243-3dd4-4a8d-8c0d-dd76da1f02a5"/>
    <ds:schemaRef ds:uri="http://www.w3.org/XML/1998/namespace"/>
    <ds:schemaRef ds:uri="934cf7c4-a8c2-490a-9333-978f88a726af"/>
    <ds:schemaRef ds:uri="48e28243-b2f4-431c-814c-64330afb3e26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2129</TotalTime>
  <Words>709</Words>
  <Application>Microsoft Office PowerPoint</Application>
  <PresentationFormat>On-screen Show (4:3)</PresentationFormat>
  <Paragraphs>156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ADLaM Display</vt:lpstr>
      <vt:lpstr>Arial</vt:lpstr>
      <vt:lpstr>Calibri</vt:lpstr>
      <vt:lpstr>Comic Sans MS</vt:lpstr>
      <vt:lpstr>Garamond</vt:lpstr>
      <vt:lpstr>ReithSans</vt:lpstr>
      <vt:lpstr>Tenorite</vt:lpstr>
      <vt:lpstr>Monoline</vt:lpstr>
      <vt:lpstr>Organic</vt:lpstr>
      <vt:lpstr>Learning intentions and success criteria</vt:lpstr>
      <vt:lpstr>Design</vt:lpstr>
      <vt:lpstr>After Analysis</vt:lpstr>
      <vt:lpstr>Design Techniques</vt:lpstr>
      <vt:lpstr>Wireframe (User Interface)</vt:lpstr>
      <vt:lpstr>Worked Example</vt:lpstr>
      <vt:lpstr>Worked Example</vt:lpstr>
      <vt:lpstr>Worked Example</vt:lpstr>
      <vt:lpstr>Design Tasks</vt:lpstr>
      <vt:lpstr>Structure Diagram</vt:lpstr>
      <vt:lpstr>Structure Diagram</vt:lpstr>
      <vt:lpstr>Basic Worked Example</vt:lpstr>
      <vt:lpstr>Worked Example with Condition</vt:lpstr>
      <vt:lpstr>Worked Example with Loop</vt:lpstr>
      <vt:lpstr>Design Tasks</vt:lpstr>
      <vt:lpstr>Learning intentions and 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Timothy Wang (student)</dc:creator>
  <cp:lastModifiedBy>TWang (Bellahouston)</cp:lastModifiedBy>
  <cp:revision>178</cp:revision>
  <cp:lastPrinted>2025-08-18T09:52:00Z</cp:lastPrinted>
  <dcterms:created xsi:type="dcterms:W3CDTF">2025-02-10T23:03:02Z</dcterms:created>
  <dcterms:modified xsi:type="dcterms:W3CDTF">2025-09-02T12:46:15Z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0x010100CE3074FC08804A458A8C8F0DC4C1E099</vt:lpwstr>
  </property>
</Properties>
</file>